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72" r:id="rId3"/>
    <p:sldId id="273" r:id="rId4"/>
    <p:sldId id="257" r:id="rId5"/>
    <p:sldId id="271" r:id="rId6"/>
    <p:sldId id="258" r:id="rId7"/>
    <p:sldId id="266" r:id="rId8"/>
    <p:sldId id="259" r:id="rId9"/>
    <p:sldId id="267" r:id="rId10"/>
    <p:sldId id="260" r:id="rId11"/>
    <p:sldId id="261" r:id="rId12"/>
    <p:sldId id="268" r:id="rId13"/>
    <p:sldId id="262" r:id="rId14"/>
    <p:sldId id="263" r:id="rId15"/>
    <p:sldId id="269" r:id="rId16"/>
    <p:sldId id="264" r:id="rId17"/>
    <p:sldId id="270"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28FD48F1-C93A-4865-932C-19BC9E7EEB1D}"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62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18413F-129B-4F78-9070-32BDC545054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D48F1-C93A-4865-932C-19BC9E7EEB1D}" type="slidenum">
              <a:rPr lang="en-US" smtClean="0"/>
              <a:t>‹#›</a:t>
            </a:fld>
            <a:endParaRPr lang="en-US"/>
          </a:p>
        </p:txBody>
      </p:sp>
    </p:spTree>
    <p:extLst>
      <p:ext uri="{BB962C8B-B14F-4D97-AF65-F5344CB8AC3E}">
        <p14:creationId xmlns:p14="http://schemas.microsoft.com/office/powerpoint/2010/main" val="224000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79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82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Tree>
    <p:extLst>
      <p:ext uri="{BB962C8B-B14F-4D97-AF65-F5344CB8AC3E}">
        <p14:creationId xmlns:p14="http://schemas.microsoft.com/office/powerpoint/2010/main" val="17451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32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931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04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69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Tree>
    <p:extLst>
      <p:ext uri="{BB962C8B-B14F-4D97-AF65-F5344CB8AC3E}">
        <p14:creationId xmlns:p14="http://schemas.microsoft.com/office/powerpoint/2010/main" val="164266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18413F-129B-4F78-9070-32BDC545054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59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18413F-129B-4F78-9070-32BDC545054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D48F1-C93A-4865-932C-19BC9E7EEB1D}" type="slidenum">
              <a:rPr lang="en-US" smtClean="0"/>
              <a:t>‹#›</a:t>
            </a:fld>
            <a:endParaRPr lang="en-US"/>
          </a:p>
        </p:txBody>
      </p:sp>
    </p:spTree>
    <p:extLst>
      <p:ext uri="{BB962C8B-B14F-4D97-AF65-F5344CB8AC3E}">
        <p14:creationId xmlns:p14="http://schemas.microsoft.com/office/powerpoint/2010/main" val="373036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18413F-129B-4F78-9070-32BDC545054D}"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D48F1-C93A-4865-932C-19BC9E7EEB1D}"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92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8413F-129B-4F78-9070-32BDC545054D}"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D48F1-C93A-4865-932C-19BC9E7EEB1D}"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26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8413F-129B-4F78-9070-32BDC545054D}"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D48F1-C93A-4865-932C-19BC9E7EEB1D}" type="slidenum">
              <a:rPr lang="en-US" smtClean="0"/>
              <a:t>‹#›</a:t>
            </a:fld>
            <a:endParaRPr lang="en-US"/>
          </a:p>
        </p:txBody>
      </p:sp>
    </p:spTree>
    <p:extLst>
      <p:ext uri="{BB962C8B-B14F-4D97-AF65-F5344CB8AC3E}">
        <p14:creationId xmlns:p14="http://schemas.microsoft.com/office/powerpoint/2010/main" val="323578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18413F-129B-4F78-9070-32BDC545054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D48F1-C93A-4865-932C-19BC9E7EEB1D}"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01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18413F-129B-4F78-9070-32BDC545054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D48F1-C93A-4865-932C-19BC9E7EEB1D}" type="slidenum">
              <a:rPr lang="en-US" smtClean="0"/>
              <a:t>‹#›</a:t>
            </a:fld>
            <a:endParaRPr lang="en-US"/>
          </a:p>
        </p:txBody>
      </p:sp>
    </p:spTree>
    <p:extLst>
      <p:ext uri="{BB962C8B-B14F-4D97-AF65-F5344CB8AC3E}">
        <p14:creationId xmlns:p14="http://schemas.microsoft.com/office/powerpoint/2010/main" val="295153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18413F-129B-4F78-9070-32BDC545054D}" type="datetimeFigureOut">
              <a:rPr lang="en-US" smtClean="0"/>
              <a:t>3/8/2023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FD48F1-C93A-4865-932C-19BC9E7EEB1D}" type="slidenum">
              <a:rPr lang="en-US" smtClean="0"/>
              <a:t>‹#›</a:t>
            </a:fld>
            <a:endParaRPr lang="en-US"/>
          </a:p>
        </p:txBody>
      </p:sp>
    </p:spTree>
    <p:extLst>
      <p:ext uri="{BB962C8B-B14F-4D97-AF65-F5344CB8AC3E}">
        <p14:creationId xmlns:p14="http://schemas.microsoft.com/office/powerpoint/2010/main" val="247101150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1"/>
            <a:ext cx="8458200" cy="914400"/>
          </a:xfrm>
        </p:spPr>
        <p:txBody>
          <a:bodyPr>
            <a:normAutofit fontScale="90000"/>
          </a:bodyPr>
          <a:lstStyle/>
          <a:p>
            <a:pPr algn="ctr"/>
            <a:r>
              <a:rPr lang="en-US" sz="6000" b="1" dirty="0">
                <a:latin typeface="Tempus Sans ITC" pitchFamily="82" charset="0"/>
              </a:rPr>
              <a:t>Biotic &amp; Abiotic Elements</a:t>
            </a:r>
          </a:p>
        </p:txBody>
      </p:sp>
      <p:pic>
        <p:nvPicPr>
          <p:cNvPr id="3" name="Picture 2"/>
          <p:cNvPicPr>
            <a:picLocks noChangeAspect="1"/>
          </p:cNvPicPr>
          <p:nvPr/>
        </p:nvPicPr>
        <p:blipFill>
          <a:blip r:embed="rId2"/>
          <a:stretch>
            <a:fillRect/>
          </a:stretch>
        </p:blipFill>
        <p:spPr>
          <a:xfrm>
            <a:off x="2209800" y="2057400"/>
            <a:ext cx="4357256" cy="2819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485" y="838200"/>
            <a:ext cx="6798734" cy="1303867"/>
          </a:xfrm>
        </p:spPr>
        <p:txBody>
          <a:bodyPr/>
          <a:lstStyle/>
          <a:p>
            <a:r>
              <a:rPr lang="en-US" b="1" dirty="0">
                <a:latin typeface="Tempus Sans ITC" panose="04020404030D07020202" pitchFamily="82" charset="0"/>
              </a:rPr>
              <a:t>Soil texture procedure</a:t>
            </a:r>
          </a:p>
        </p:txBody>
      </p:sp>
      <p:sp>
        <p:nvSpPr>
          <p:cNvPr id="3" name="Content Placeholder 2"/>
          <p:cNvSpPr>
            <a:spLocks noGrp="1"/>
          </p:cNvSpPr>
          <p:nvPr>
            <p:ph idx="1"/>
          </p:nvPr>
        </p:nvSpPr>
        <p:spPr>
          <a:xfrm>
            <a:off x="1176865" y="2490135"/>
            <a:ext cx="3090335" cy="938865"/>
          </a:xfrm>
        </p:spPr>
        <p:txBody>
          <a:bodyPr>
            <a:normAutofit fontScale="62500" lnSpcReduction="20000"/>
          </a:bodyPr>
          <a:lstStyle/>
          <a:p>
            <a:r>
              <a:rPr lang="en-AU" dirty="0"/>
              <a:t>Soil texture can be estimated by hand, using the ribboning technique, but it takes practice to produce a consistent result.</a:t>
            </a:r>
          </a:p>
          <a:p>
            <a:endParaRPr lang="en-US" dirty="0"/>
          </a:p>
          <a:p>
            <a:endParaRPr lang="en-US" dirty="0"/>
          </a:p>
        </p:txBody>
      </p:sp>
      <p:pic>
        <p:nvPicPr>
          <p:cNvPr id="6" name="Picture 5"/>
          <p:cNvPicPr>
            <a:picLocks noChangeAspect="1"/>
          </p:cNvPicPr>
          <p:nvPr/>
        </p:nvPicPr>
        <p:blipFill>
          <a:blip r:embed="rId2"/>
          <a:stretch>
            <a:fillRect/>
          </a:stretch>
        </p:blipFill>
        <p:spPr>
          <a:xfrm>
            <a:off x="1161625" y="3429000"/>
            <a:ext cx="3226244" cy="2539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176865" y="5968916"/>
            <a:ext cx="3554730" cy="253916"/>
          </a:xfrm>
          <a:prstGeom prst="rect">
            <a:avLst/>
          </a:prstGeom>
          <a:noFill/>
        </p:spPr>
        <p:txBody>
          <a:bodyPr wrap="square" rtlCol="0">
            <a:spAutoFit/>
          </a:bodyPr>
          <a:lstStyle/>
          <a:p>
            <a:r>
              <a:rPr lang="en-AU" sz="1050" dirty="0"/>
              <a:t>NSW Department of Primary Industries 2015</a:t>
            </a:r>
          </a:p>
        </p:txBody>
      </p:sp>
      <p:pic>
        <p:nvPicPr>
          <p:cNvPr id="8" name="Picture 7"/>
          <p:cNvPicPr>
            <a:picLocks noChangeAspect="1"/>
          </p:cNvPicPr>
          <p:nvPr/>
        </p:nvPicPr>
        <p:blipFill>
          <a:blip r:embed="rId3"/>
          <a:stretch>
            <a:fillRect/>
          </a:stretch>
        </p:blipFill>
        <p:spPr>
          <a:xfrm>
            <a:off x="4768356" y="2490134"/>
            <a:ext cx="3604176" cy="3732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Soil </a:t>
            </a:r>
            <a:r>
              <a:rPr lang="en-US" sz="2800" b="1" dirty="0">
                <a:latin typeface="Tempus Sans ITC" panose="04020404030D07020202" pitchFamily="82" charset="0"/>
                <a:cs typeface="Arial" pitchFamily="34" charset="0"/>
              </a:rPr>
              <a:t>p</a:t>
            </a:r>
            <a:r>
              <a:rPr lang="en-US" sz="4000" b="1" dirty="0">
                <a:latin typeface="Tempus Sans ITC" panose="04020404030D07020202" pitchFamily="82" charset="0"/>
              </a:rPr>
              <a:t>H</a:t>
            </a:r>
          </a:p>
        </p:txBody>
      </p:sp>
      <p:sp>
        <p:nvSpPr>
          <p:cNvPr id="3" name="Content Placeholder 2"/>
          <p:cNvSpPr>
            <a:spLocks noGrp="1"/>
          </p:cNvSpPr>
          <p:nvPr>
            <p:ph idx="1"/>
          </p:nvPr>
        </p:nvSpPr>
        <p:spPr>
          <a:xfrm>
            <a:off x="1176865" y="2490135"/>
            <a:ext cx="2861735" cy="3444997"/>
          </a:xfrm>
        </p:spPr>
        <p:txBody>
          <a:bodyPr/>
          <a:lstStyle/>
          <a:p>
            <a:r>
              <a:rPr lang="en-US" dirty="0"/>
              <a:t>This refers to potential hydrogen. Plants require a specific level of pH to grow.</a:t>
            </a:r>
          </a:p>
          <a:p>
            <a:r>
              <a:rPr lang="en-US" dirty="0"/>
              <a:t>Measure using a pH testing kit</a:t>
            </a:r>
          </a:p>
          <a:p>
            <a:endParaRPr lang="en-US" dirty="0"/>
          </a:p>
        </p:txBody>
      </p:sp>
      <p:pic>
        <p:nvPicPr>
          <p:cNvPr id="5" name="Picture 4"/>
          <p:cNvPicPr>
            <a:picLocks noChangeAspect="1"/>
          </p:cNvPicPr>
          <p:nvPr/>
        </p:nvPicPr>
        <p:blipFill>
          <a:blip r:embed="rId2"/>
          <a:stretch>
            <a:fillRect/>
          </a:stretch>
        </p:blipFill>
        <p:spPr>
          <a:xfrm>
            <a:off x="4724400" y="2490135"/>
            <a:ext cx="3095625" cy="30765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762000"/>
            <a:ext cx="6798734" cy="1303867"/>
          </a:xfrm>
        </p:spPr>
        <p:txBody>
          <a:bodyPr/>
          <a:lstStyle/>
          <a:p>
            <a:r>
              <a:rPr lang="en-US" b="1" dirty="0">
                <a:latin typeface="Tempus Sans ITC" panose="04020404030D07020202" pitchFamily="82" charset="0"/>
              </a:rPr>
              <a:t>Soil </a:t>
            </a:r>
            <a:r>
              <a:rPr lang="en-US" sz="2800" b="1" dirty="0">
                <a:latin typeface="Tempus Sans ITC" panose="04020404030D07020202" pitchFamily="82" charset="0"/>
                <a:cs typeface="Arial" pitchFamily="34" charset="0"/>
              </a:rPr>
              <a:t>p</a:t>
            </a:r>
            <a:r>
              <a:rPr lang="en-US" sz="4000" b="1" dirty="0">
                <a:latin typeface="Tempus Sans ITC" panose="04020404030D07020202" pitchFamily="82" charset="0"/>
              </a:rPr>
              <a:t>H Procedure</a:t>
            </a:r>
          </a:p>
        </p:txBody>
      </p:sp>
      <p:sp>
        <p:nvSpPr>
          <p:cNvPr id="3" name="Content Placeholder 2"/>
          <p:cNvSpPr>
            <a:spLocks noGrp="1"/>
          </p:cNvSpPr>
          <p:nvPr>
            <p:ph idx="1"/>
          </p:nvPr>
        </p:nvSpPr>
        <p:spPr>
          <a:xfrm>
            <a:off x="1176865" y="2490135"/>
            <a:ext cx="4233335" cy="3444997"/>
          </a:xfrm>
        </p:spPr>
        <p:txBody>
          <a:bodyPr>
            <a:normAutofit fontScale="92500"/>
          </a:bodyPr>
          <a:lstStyle/>
          <a:p>
            <a:r>
              <a:rPr lang="en-US" dirty="0"/>
              <a:t>Place tiny amount of soil on your tile.</a:t>
            </a:r>
          </a:p>
          <a:p>
            <a:r>
              <a:rPr lang="en-US" dirty="0"/>
              <a:t>Moisten soil with a few drops of Universal indicator</a:t>
            </a:r>
          </a:p>
          <a:p>
            <a:r>
              <a:rPr lang="en-US" dirty="0"/>
              <a:t>Sprinkle Barium Sulphate over dampened soil</a:t>
            </a:r>
          </a:p>
          <a:p>
            <a:r>
              <a:rPr lang="en-US" dirty="0"/>
              <a:t>Wait a few minutes before taking a reading using the pH colour chart</a:t>
            </a:r>
          </a:p>
          <a:p>
            <a:endParaRPr lang="en-US" dirty="0"/>
          </a:p>
          <a:p>
            <a:endParaRPr lang="en-US" dirty="0"/>
          </a:p>
        </p:txBody>
      </p:sp>
      <p:pic>
        <p:nvPicPr>
          <p:cNvPr id="5" name="Picture 4"/>
          <p:cNvPicPr>
            <a:picLocks noChangeAspect="1"/>
          </p:cNvPicPr>
          <p:nvPr/>
        </p:nvPicPr>
        <p:blipFill>
          <a:blip r:embed="rId2"/>
          <a:stretch>
            <a:fillRect/>
          </a:stretch>
        </p:blipFill>
        <p:spPr>
          <a:xfrm>
            <a:off x="5585959" y="2501865"/>
            <a:ext cx="2389640" cy="2984535"/>
          </a:xfrm>
          <a:prstGeom prst="rect">
            <a:avLst/>
          </a:prstGeom>
        </p:spPr>
      </p:pic>
    </p:spTree>
    <p:extLst>
      <p:ext uri="{BB962C8B-B14F-4D97-AF65-F5344CB8AC3E}">
        <p14:creationId xmlns:p14="http://schemas.microsoft.com/office/powerpoint/2010/main" val="263323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Soil Moisture procedure</a:t>
            </a:r>
          </a:p>
        </p:txBody>
      </p:sp>
      <p:sp>
        <p:nvSpPr>
          <p:cNvPr id="3" name="Content Placeholder 2"/>
          <p:cNvSpPr>
            <a:spLocks noGrp="1"/>
          </p:cNvSpPr>
          <p:nvPr>
            <p:ph idx="1"/>
          </p:nvPr>
        </p:nvSpPr>
        <p:spPr>
          <a:xfrm>
            <a:off x="1176865" y="2490135"/>
            <a:ext cx="3623735" cy="3444997"/>
          </a:xfrm>
        </p:spPr>
        <p:txBody>
          <a:bodyPr>
            <a:normAutofit fontScale="92500" lnSpcReduction="20000"/>
          </a:bodyPr>
          <a:lstStyle/>
          <a:p>
            <a:r>
              <a:rPr lang="en-US" dirty="0"/>
              <a:t>Moisture is important for the functioning of an ecosystem. Plants have varying requirements for moisture and there are numerous adaptation for maximizing the use of available water.</a:t>
            </a:r>
          </a:p>
          <a:p>
            <a:r>
              <a:rPr lang="en-US" dirty="0"/>
              <a:t>Insert soil moisture meter carefully to a 15 cm depth</a:t>
            </a:r>
          </a:p>
          <a:p>
            <a:r>
              <a:rPr lang="en-US" dirty="0"/>
              <a:t>Record result.</a:t>
            </a:r>
          </a:p>
        </p:txBody>
      </p:sp>
      <p:pic>
        <p:nvPicPr>
          <p:cNvPr id="4" name="Picture 3"/>
          <p:cNvPicPr>
            <a:picLocks noChangeAspect="1"/>
          </p:cNvPicPr>
          <p:nvPr/>
        </p:nvPicPr>
        <p:blipFill>
          <a:blip r:embed="rId2"/>
          <a:stretch>
            <a:fillRect/>
          </a:stretch>
        </p:blipFill>
        <p:spPr>
          <a:xfrm>
            <a:off x="4831080" y="2667000"/>
            <a:ext cx="3019425" cy="29241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70663"/>
          </a:xfrm>
        </p:spPr>
        <p:txBody>
          <a:bodyPr/>
          <a:lstStyle/>
          <a:p>
            <a:r>
              <a:rPr lang="en-US" b="1" dirty="0">
                <a:latin typeface="Tempus Sans ITC" panose="04020404030D07020202" pitchFamily="82" charset="0"/>
              </a:rPr>
              <a:t>Slope</a:t>
            </a:r>
          </a:p>
        </p:txBody>
      </p:sp>
      <p:sp>
        <p:nvSpPr>
          <p:cNvPr id="3" name="Content Placeholder 2"/>
          <p:cNvSpPr>
            <a:spLocks noGrp="1"/>
          </p:cNvSpPr>
          <p:nvPr>
            <p:ph idx="1"/>
          </p:nvPr>
        </p:nvSpPr>
        <p:spPr>
          <a:xfrm>
            <a:off x="1176866" y="2438401"/>
            <a:ext cx="3776134" cy="3657600"/>
          </a:xfrm>
        </p:spPr>
        <p:txBody>
          <a:bodyPr>
            <a:normAutofit/>
          </a:bodyPr>
          <a:lstStyle/>
          <a:p>
            <a:r>
              <a:rPr lang="en-US" sz="2000" dirty="0"/>
              <a:t>The slope of the ground is important in determining which plants grow in an ecosystem. The slope of the ground will affect drainage which will then affect soil moisture and depth of soil.</a:t>
            </a:r>
          </a:p>
          <a:p>
            <a:r>
              <a:rPr lang="en-US" sz="2000" dirty="0"/>
              <a:t>Use a clinometer to measure slope</a:t>
            </a:r>
          </a:p>
          <a:p>
            <a:endParaRPr lang="en-US" sz="2000" dirty="0"/>
          </a:p>
        </p:txBody>
      </p:sp>
      <p:pic>
        <p:nvPicPr>
          <p:cNvPr id="6" name="Picture 5"/>
          <p:cNvPicPr/>
          <p:nvPr/>
        </p:nvPicPr>
        <p:blipFill>
          <a:blip r:embed="rId2" cstate="print"/>
          <a:srcRect/>
          <a:stretch>
            <a:fillRect/>
          </a:stretch>
        </p:blipFill>
        <p:spPr bwMode="auto">
          <a:xfrm>
            <a:off x="5003800" y="2590800"/>
            <a:ext cx="2971800" cy="2514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70663"/>
          </a:xfrm>
        </p:spPr>
        <p:txBody>
          <a:bodyPr/>
          <a:lstStyle/>
          <a:p>
            <a:r>
              <a:rPr lang="en-US" b="1" dirty="0">
                <a:latin typeface="Tempus Sans ITC" panose="04020404030D07020202" pitchFamily="82" charset="0"/>
              </a:rPr>
              <a:t>Clinometer procedure</a:t>
            </a:r>
          </a:p>
        </p:txBody>
      </p:sp>
      <p:sp>
        <p:nvSpPr>
          <p:cNvPr id="3" name="Content Placeholder 2"/>
          <p:cNvSpPr>
            <a:spLocks noGrp="1"/>
          </p:cNvSpPr>
          <p:nvPr>
            <p:ph idx="1"/>
          </p:nvPr>
        </p:nvSpPr>
        <p:spPr>
          <a:xfrm>
            <a:off x="1176866" y="2438401"/>
            <a:ext cx="3776134" cy="3657600"/>
          </a:xfrm>
        </p:spPr>
        <p:txBody>
          <a:bodyPr>
            <a:normAutofit fontScale="92500" lnSpcReduction="10000"/>
          </a:bodyPr>
          <a:lstStyle/>
          <a:p>
            <a:r>
              <a:rPr lang="en-US" sz="2000" dirty="0"/>
              <a:t>A clinometer is like a mathematical protractor</a:t>
            </a:r>
          </a:p>
          <a:p>
            <a:r>
              <a:rPr lang="en-US" sz="2000" dirty="0"/>
              <a:t>Stand about 5 metres apart with a partner of similar height up or down the slope</a:t>
            </a:r>
          </a:p>
          <a:p>
            <a:r>
              <a:rPr lang="en-US" sz="2000" dirty="0"/>
              <a:t>Line up the sight on the clinometer with your partners eyes while holding trigger on instrument</a:t>
            </a:r>
          </a:p>
          <a:p>
            <a:r>
              <a:rPr lang="en-US" sz="2000" dirty="0"/>
              <a:t>Once steady release trigger and take/record measurement in degrees.</a:t>
            </a:r>
          </a:p>
          <a:p>
            <a:endParaRPr lang="en-US" sz="2000" dirty="0"/>
          </a:p>
          <a:p>
            <a:endParaRPr lang="en-US" sz="2000" dirty="0"/>
          </a:p>
        </p:txBody>
      </p:sp>
      <p:pic>
        <p:nvPicPr>
          <p:cNvPr id="4" name="Picture 3"/>
          <p:cNvPicPr>
            <a:picLocks noChangeAspect="1"/>
          </p:cNvPicPr>
          <p:nvPr/>
        </p:nvPicPr>
        <p:blipFill>
          <a:blip r:embed="rId2"/>
          <a:stretch>
            <a:fillRect/>
          </a:stretch>
        </p:blipFill>
        <p:spPr>
          <a:xfrm>
            <a:off x="5815012" y="4476750"/>
            <a:ext cx="1714500" cy="1619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5486400" y="2600325"/>
            <a:ext cx="2371725" cy="16668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962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Aspect</a:t>
            </a:r>
          </a:p>
        </p:txBody>
      </p:sp>
      <p:sp>
        <p:nvSpPr>
          <p:cNvPr id="3" name="Content Placeholder 2"/>
          <p:cNvSpPr>
            <a:spLocks noGrp="1"/>
          </p:cNvSpPr>
          <p:nvPr>
            <p:ph idx="1"/>
          </p:nvPr>
        </p:nvSpPr>
        <p:spPr/>
        <p:txBody>
          <a:bodyPr/>
          <a:lstStyle/>
          <a:p>
            <a:r>
              <a:rPr lang="en-US" dirty="0"/>
              <a:t>Aspect is the direction a slope faces. The amount of sunlight an area of land receives has a big impact on its microclimate, whether it is warmer or cooler, moister or drier than surrounding areas.</a:t>
            </a:r>
          </a:p>
          <a:p>
            <a:r>
              <a:rPr lang="en-US" dirty="0"/>
              <a:t>Measure using a compass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empus Sans ITC" panose="04020404030D07020202" pitchFamily="82" charset="0"/>
              </a:rPr>
              <a:t>Procedure to measure Aspect using a Compass</a:t>
            </a:r>
          </a:p>
        </p:txBody>
      </p:sp>
      <p:sp>
        <p:nvSpPr>
          <p:cNvPr id="3" name="Content Placeholder 2"/>
          <p:cNvSpPr>
            <a:spLocks noGrp="1"/>
          </p:cNvSpPr>
          <p:nvPr>
            <p:ph idx="1"/>
          </p:nvPr>
        </p:nvSpPr>
        <p:spPr>
          <a:xfrm>
            <a:off x="838201" y="2514600"/>
            <a:ext cx="3962399" cy="3583305"/>
          </a:xfrm>
        </p:spPr>
        <p:txBody>
          <a:bodyPr>
            <a:normAutofit fontScale="62500" lnSpcReduction="20000"/>
          </a:bodyPr>
          <a:lstStyle/>
          <a:p>
            <a:r>
              <a:rPr lang="en-AU" dirty="0"/>
              <a:t>Hold the compass facing up with the tag towards your body. </a:t>
            </a:r>
          </a:p>
          <a:p>
            <a:r>
              <a:rPr lang="en-AU" dirty="0"/>
              <a:t>Hold the compass flat and parallel to the ground. </a:t>
            </a:r>
          </a:p>
          <a:p>
            <a:r>
              <a:rPr lang="en-AU" dirty="0"/>
              <a:t>Aim the square end of the compass down slope. </a:t>
            </a:r>
          </a:p>
          <a:p>
            <a:r>
              <a:rPr lang="en-AU" dirty="0"/>
              <a:t>Wait for the magnetic north needle to stop moving. </a:t>
            </a:r>
          </a:p>
          <a:p>
            <a:r>
              <a:rPr lang="en-AU" dirty="0"/>
              <a:t>Turn the round dial to align the North marker with the needle. </a:t>
            </a:r>
          </a:p>
          <a:p>
            <a:r>
              <a:rPr lang="en-AU" dirty="0"/>
              <a:t>Read the direction on downhill on the dial. </a:t>
            </a:r>
          </a:p>
          <a:p>
            <a:r>
              <a:rPr lang="en-AU" dirty="0"/>
              <a:t>Record the direction as NW, ESE, etc. </a:t>
            </a:r>
          </a:p>
          <a:p>
            <a:r>
              <a:rPr lang="en-AU" dirty="0"/>
              <a:t>This direction is the aspect of your slope.</a:t>
            </a:r>
            <a:endParaRPr lang="en-US" dirty="0"/>
          </a:p>
        </p:txBody>
      </p:sp>
      <p:pic>
        <p:nvPicPr>
          <p:cNvPr id="4" name="Picture 3"/>
          <p:cNvPicPr>
            <a:picLocks noChangeAspect="1"/>
          </p:cNvPicPr>
          <p:nvPr/>
        </p:nvPicPr>
        <p:blipFill>
          <a:blip r:embed="rId2"/>
          <a:stretch>
            <a:fillRect/>
          </a:stretch>
        </p:blipFill>
        <p:spPr>
          <a:xfrm>
            <a:off x="5876925" y="2514600"/>
            <a:ext cx="1752600" cy="10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4724400" y="3771900"/>
            <a:ext cx="3714750" cy="247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136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Altitude</a:t>
            </a:r>
          </a:p>
        </p:txBody>
      </p:sp>
      <p:sp>
        <p:nvSpPr>
          <p:cNvPr id="3" name="Content Placeholder 2"/>
          <p:cNvSpPr>
            <a:spLocks noGrp="1"/>
          </p:cNvSpPr>
          <p:nvPr>
            <p:ph idx="1"/>
          </p:nvPr>
        </p:nvSpPr>
        <p:spPr/>
        <p:txBody>
          <a:bodyPr/>
          <a:lstStyle/>
          <a:p>
            <a:r>
              <a:rPr lang="en-US" dirty="0"/>
              <a:t>The higher the altitude the cooler the temperature, which ultimately has an affect on the plants that can grow in the ecosystem.</a:t>
            </a:r>
          </a:p>
          <a:p>
            <a:r>
              <a:rPr lang="en-US" dirty="0"/>
              <a:t>Measure altitude using a GPS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Canopy Cover</a:t>
            </a:r>
            <a:endParaRPr lang="en-AU" dirty="0"/>
          </a:p>
        </p:txBody>
      </p:sp>
      <p:sp>
        <p:nvSpPr>
          <p:cNvPr id="3" name="Content Placeholder 2"/>
          <p:cNvSpPr>
            <a:spLocks noGrp="1"/>
          </p:cNvSpPr>
          <p:nvPr>
            <p:ph idx="1"/>
          </p:nvPr>
        </p:nvSpPr>
        <p:spPr>
          <a:xfrm>
            <a:off x="1176865" y="2490135"/>
            <a:ext cx="2709335" cy="3444997"/>
          </a:xfrm>
        </p:spPr>
        <p:txBody>
          <a:bodyPr/>
          <a:lstStyle/>
          <a:p>
            <a:endParaRPr lang="en-AU"/>
          </a:p>
        </p:txBody>
      </p:sp>
      <p:pic>
        <p:nvPicPr>
          <p:cNvPr id="4" name="Picture 3"/>
          <p:cNvPicPr>
            <a:picLocks noChangeAspect="1"/>
          </p:cNvPicPr>
          <p:nvPr/>
        </p:nvPicPr>
        <p:blipFill>
          <a:blip r:embed="rId2"/>
          <a:stretch>
            <a:fillRect/>
          </a:stretch>
        </p:blipFill>
        <p:spPr>
          <a:xfrm>
            <a:off x="4775200" y="2490135"/>
            <a:ext cx="3200400" cy="2069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4648200" y="4724400"/>
            <a:ext cx="3327400" cy="1407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329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Canopy Cover Procedure</a:t>
            </a:r>
            <a:endParaRPr lang="en-AU" dirty="0"/>
          </a:p>
        </p:txBody>
      </p:sp>
      <p:sp>
        <p:nvSpPr>
          <p:cNvPr id="3" name="Content Placeholder 2"/>
          <p:cNvSpPr>
            <a:spLocks noGrp="1"/>
          </p:cNvSpPr>
          <p:nvPr>
            <p:ph idx="1"/>
          </p:nvPr>
        </p:nvSpPr>
        <p:spPr>
          <a:xfrm>
            <a:off x="1176865" y="2490135"/>
            <a:ext cx="3318935" cy="3444997"/>
          </a:xfrm>
        </p:spPr>
        <p:txBody>
          <a:bodyPr/>
          <a:lstStyle/>
          <a:p>
            <a:endParaRPr lang="en-AU" dirty="0"/>
          </a:p>
        </p:txBody>
      </p:sp>
      <p:pic>
        <p:nvPicPr>
          <p:cNvPr id="4" name="Picture 3"/>
          <p:cNvPicPr>
            <a:picLocks noChangeAspect="1"/>
          </p:cNvPicPr>
          <p:nvPr/>
        </p:nvPicPr>
        <p:blipFill>
          <a:blip r:embed="rId2"/>
          <a:stretch>
            <a:fillRect/>
          </a:stretch>
        </p:blipFill>
        <p:spPr>
          <a:xfrm>
            <a:off x="4800600" y="2524425"/>
            <a:ext cx="2647621" cy="3574036"/>
          </a:xfrm>
          <a:prstGeom prst="rect">
            <a:avLst/>
          </a:prstGeom>
        </p:spPr>
      </p:pic>
    </p:spTree>
    <p:extLst>
      <p:ext uri="{BB962C8B-B14F-4D97-AF65-F5344CB8AC3E}">
        <p14:creationId xmlns:p14="http://schemas.microsoft.com/office/powerpoint/2010/main" val="3622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Humidity</a:t>
            </a:r>
          </a:p>
        </p:txBody>
      </p:sp>
      <p:sp>
        <p:nvSpPr>
          <p:cNvPr id="3" name="Content Placeholder 2"/>
          <p:cNvSpPr>
            <a:spLocks noGrp="1"/>
          </p:cNvSpPr>
          <p:nvPr>
            <p:ph idx="1"/>
          </p:nvPr>
        </p:nvSpPr>
        <p:spPr>
          <a:xfrm>
            <a:off x="1447800" y="2438400"/>
            <a:ext cx="3352800" cy="3621405"/>
          </a:xfrm>
        </p:spPr>
        <p:txBody>
          <a:bodyPr>
            <a:normAutofit/>
          </a:bodyPr>
          <a:lstStyle/>
          <a:p>
            <a:r>
              <a:rPr lang="en-US" dirty="0"/>
              <a:t>Moisture in the air is available for plants. Dense plant communities retain air moisture by inhibiting air movement and evaporation.</a:t>
            </a:r>
          </a:p>
          <a:p>
            <a:r>
              <a:rPr lang="en-US" dirty="0"/>
              <a:t>Measure using a Hygrometer</a:t>
            </a:r>
          </a:p>
          <a:p>
            <a:endParaRPr lang="en-US" dirty="0"/>
          </a:p>
        </p:txBody>
      </p:sp>
      <p:pic>
        <p:nvPicPr>
          <p:cNvPr id="4" name="Picture 3"/>
          <p:cNvPicPr/>
          <p:nvPr/>
        </p:nvPicPr>
        <p:blipFill>
          <a:blip r:embed="rId2" cstate="print"/>
          <a:srcRect/>
          <a:stretch>
            <a:fillRect/>
          </a:stretch>
        </p:blipFill>
        <p:spPr bwMode="auto">
          <a:xfrm>
            <a:off x="5358394" y="2426970"/>
            <a:ext cx="2617206" cy="3590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Humidity Procedure</a:t>
            </a:r>
          </a:p>
        </p:txBody>
      </p:sp>
      <p:sp>
        <p:nvSpPr>
          <p:cNvPr id="3" name="Content Placeholder 2"/>
          <p:cNvSpPr>
            <a:spLocks noGrp="1"/>
          </p:cNvSpPr>
          <p:nvPr>
            <p:ph idx="1"/>
          </p:nvPr>
        </p:nvSpPr>
        <p:spPr>
          <a:xfrm>
            <a:off x="1447800" y="2438400"/>
            <a:ext cx="3352800" cy="3810000"/>
          </a:xfrm>
        </p:spPr>
        <p:txBody>
          <a:bodyPr>
            <a:normAutofit fontScale="62500" lnSpcReduction="20000"/>
          </a:bodyPr>
          <a:lstStyle/>
          <a:p>
            <a:r>
              <a:rPr lang="en-AU" dirty="0"/>
              <a:t> Read and record temperature of the wet bulb thermometer in degrees Celsius.</a:t>
            </a:r>
          </a:p>
          <a:p>
            <a:r>
              <a:rPr lang="en-AU" dirty="0"/>
              <a:t>Read and record the temperature of the dry bulb thermometer(degrees Celsius).</a:t>
            </a:r>
          </a:p>
          <a:p>
            <a:r>
              <a:rPr lang="en-AU" dirty="0"/>
              <a:t>Calculate the difference in temperature readings between the wet and dry thermometers.</a:t>
            </a:r>
          </a:p>
          <a:p>
            <a:r>
              <a:rPr lang="en-AU" dirty="0"/>
              <a:t>Use the conversion scale to determine the humidity or interpret the temperature differences:  follow down column of correct difference until you reach the current temp on dry bulb.</a:t>
            </a:r>
          </a:p>
          <a:p>
            <a:r>
              <a:rPr lang="en-AU" dirty="0"/>
              <a:t>This percentage reading is the current humidity.  </a:t>
            </a:r>
          </a:p>
          <a:p>
            <a:r>
              <a:rPr lang="en-AU" dirty="0"/>
              <a:t>Record on worksheet.</a:t>
            </a:r>
            <a:endParaRPr lang="en-US" dirty="0"/>
          </a:p>
        </p:txBody>
      </p:sp>
      <p:pic>
        <p:nvPicPr>
          <p:cNvPr id="4" name="Picture 3"/>
          <p:cNvPicPr/>
          <p:nvPr/>
        </p:nvPicPr>
        <p:blipFill>
          <a:blip r:embed="rId2" cstate="print"/>
          <a:srcRect/>
          <a:stretch>
            <a:fillRect/>
          </a:stretch>
        </p:blipFill>
        <p:spPr bwMode="auto">
          <a:xfrm>
            <a:off x="5358394" y="2505075"/>
            <a:ext cx="2617206" cy="359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008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empus Sans ITC" panose="04020404030D07020202" pitchFamily="82" charset="0"/>
              </a:rPr>
              <a:t>Amount of Light(Light intensity)</a:t>
            </a:r>
          </a:p>
        </p:txBody>
      </p:sp>
      <p:sp>
        <p:nvSpPr>
          <p:cNvPr id="3" name="Content Placeholder 2"/>
          <p:cNvSpPr>
            <a:spLocks noGrp="1"/>
          </p:cNvSpPr>
          <p:nvPr>
            <p:ph idx="1"/>
          </p:nvPr>
        </p:nvSpPr>
        <p:spPr/>
        <p:txBody>
          <a:bodyPr>
            <a:normAutofit lnSpcReduction="10000"/>
          </a:bodyPr>
          <a:lstStyle/>
          <a:p>
            <a:r>
              <a:rPr lang="en-US" sz="2800" dirty="0"/>
              <a:t>Light is needed for photosynthesis. If the tree canopy is open there is enough light to allow shrubs, grasses and an understorey of trees. When the canopy is closed there is filtered sunlight and consequently the vegetation would include ferns, lichens and mosses. Shrubs would have large leaves.</a:t>
            </a:r>
          </a:p>
          <a:p>
            <a:r>
              <a:rPr lang="en-US" sz="2800" dirty="0"/>
              <a:t>Light is measured using a </a:t>
            </a:r>
            <a:r>
              <a:rPr lang="en-US" sz="2800" dirty="0" err="1"/>
              <a:t>lux</a:t>
            </a:r>
            <a:r>
              <a:rPr lang="en-US" sz="2800" dirty="0"/>
              <a:t> meter</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Measuring Light Intensity</a:t>
            </a:r>
            <a:endParaRPr lang="en-AU" b="1" dirty="0">
              <a:latin typeface="Tempus Sans ITC" panose="04020404030D07020202" pitchFamily="82" charset="0"/>
            </a:endParaRPr>
          </a:p>
        </p:txBody>
      </p:sp>
      <p:sp>
        <p:nvSpPr>
          <p:cNvPr id="3" name="Content Placeholder 2"/>
          <p:cNvSpPr>
            <a:spLocks noGrp="1"/>
          </p:cNvSpPr>
          <p:nvPr>
            <p:ph idx="1"/>
          </p:nvPr>
        </p:nvSpPr>
        <p:spPr>
          <a:xfrm>
            <a:off x="1176865" y="2490135"/>
            <a:ext cx="3852335" cy="3444997"/>
          </a:xfrm>
        </p:spPr>
        <p:txBody>
          <a:bodyPr>
            <a:normAutofit fontScale="77500" lnSpcReduction="20000"/>
          </a:bodyPr>
          <a:lstStyle/>
          <a:p>
            <a:r>
              <a:rPr lang="en-AU" dirty="0"/>
              <a:t>Place scale button on x 100.</a:t>
            </a:r>
          </a:p>
          <a:p>
            <a:r>
              <a:rPr lang="en-AU" dirty="0"/>
              <a:t>Turn on power.</a:t>
            </a:r>
          </a:p>
          <a:p>
            <a:r>
              <a:rPr lang="en-AU" dirty="0"/>
              <a:t>Remove cover from light sensor and hold sensor upwards &amp; flat.</a:t>
            </a:r>
          </a:p>
          <a:p>
            <a:r>
              <a:rPr lang="en-AU" dirty="0"/>
              <a:t>If sunny, place sensor in shade and take a reading. Then place in the sun and take a reading. Average the result and multiply this number by 100. Record your</a:t>
            </a:r>
            <a:r>
              <a:rPr lang="en-AU" b="1" i="1" dirty="0"/>
              <a:t> Light</a:t>
            </a:r>
            <a:r>
              <a:rPr lang="en-AU" dirty="0"/>
              <a:t>  meter reading result in LUX.</a:t>
            </a:r>
          </a:p>
          <a:p>
            <a:r>
              <a:rPr lang="en-AU" dirty="0"/>
              <a:t>If overcast, any situation for the sensor is appropriate.</a:t>
            </a:r>
          </a:p>
        </p:txBody>
      </p:sp>
      <p:pic>
        <p:nvPicPr>
          <p:cNvPr id="4" name="Picture 3"/>
          <p:cNvPicPr>
            <a:picLocks noChangeAspect="1"/>
          </p:cNvPicPr>
          <p:nvPr/>
        </p:nvPicPr>
        <p:blipFill>
          <a:blip r:embed="rId2"/>
          <a:stretch>
            <a:fillRect/>
          </a:stretch>
        </p:blipFill>
        <p:spPr>
          <a:xfrm>
            <a:off x="5257800" y="2497755"/>
            <a:ext cx="2367116"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030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empus Sans ITC" panose="04020404030D07020202" pitchFamily="82" charset="0"/>
              </a:rPr>
              <a:t>Wind direction and speed</a:t>
            </a:r>
          </a:p>
        </p:txBody>
      </p:sp>
      <p:sp>
        <p:nvSpPr>
          <p:cNvPr id="3" name="Content Placeholder 2"/>
          <p:cNvSpPr>
            <a:spLocks noGrp="1"/>
          </p:cNvSpPr>
          <p:nvPr>
            <p:ph idx="1"/>
          </p:nvPr>
        </p:nvSpPr>
        <p:spPr/>
        <p:txBody>
          <a:bodyPr/>
          <a:lstStyle/>
          <a:p>
            <a:r>
              <a:rPr lang="en-US" dirty="0"/>
              <a:t>These parameters will vary across sites.</a:t>
            </a:r>
          </a:p>
          <a:p>
            <a:r>
              <a:rPr lang="en-US" dirty="0"/>
              <a:t>Use a compass to measure direction</a:t>
            </a:r>
          </a:p>
          <a:p>
            <a:r>
              <a:rPr lang="en-US" dirty="0"/>
              <a:t>Use an anemometer to measure wind speed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Tempus Sans ITC" panose="04020404030D07020202" pitchFamily="82" charset="0"/>
              </a:rPr>
              <a:t>Measuring Wind Speed</a:t>
            </a:r>
          </a:p>
        </p:txBody>
      </p:sp>
      <p:sp>
        <p:nvSpPr>
          <p:cNvPr id="3" name="Content Placeholder 2"/>
          <p:cNvSpPr>
            <a:spLocks noGrp="1"/>
          </p:cNvSpPr>
          <p:nvPr>
            <p:ph idx="1"/>
          </p:nvPr>
        </p:nvSpPr>
        <p:spPr>
          <a:xfrm>
            <a:off x="1176865" y="2490135"/>
            <a:ext cx="3014135" cy="3444997"/>
          </a:xfrm>
        </p:spPr>
        <p:txBody>
          <a:bodyPr>
            <a:normAutofit fontScale="92500" lnSpcReduction="20000"/>
          </a:bodyPr>
          <a:lstStyle/>
          <a:p>
            <a:r>
              <a:rPr lang="en-AU" b="1" dirty="0"/>
              <a:t>Turn </a:t>
            </a:r>
            <a:r>
              <a:rPr lang="en-AU" b="1" dirty="0" err="1"/>
              <a:t>anenometer</a:t>
            </a:r>
            <a:r>
              <a:rPr lang="en-AU" b="1" dirty="0"/>
              <a:t> on</a:t>
            </a:r>
            <a:r>
              <a:rPr lang="en-AU" dirty="0"/>
              <a:t>. </a:t>
            </a:r>
          </a:p>
          <a:p>
            <a:r>
              <a:rPr lang="en-AU" b="1" dirty="0"/>
              <a:t>Select </a:t>
            </a:r>
            <a:r>
              <a:rPr lang="en-AU" dirty="0"/>
              <a:t>the wind speed icon.</a:t>
            </a:r>
          </a:p>
          <a:p>
            <a:r>
              <a:rPr lang="en-AU" dirty="0"/>
              <a:t>Face meter into wind</a:t>
            </a:r>
          </a:p>
          <a:p>
            <a:r>
              <a:rPr lang="en-AU" dirty="0"/>
              <a:t>Measure wind direction using a compass</a:t>
            </a:r>
          </a:p>
          <a:p>
            <a:r>
              <a:rPr lang="en-AU" dirty="0"/>
              <a:t>Record </a:t>
            </a:r>
            <a:r>
              <a:rPr lang="en-AU" b="1" i="1" dirty="0"/>
              <a:t>Wind Speed</a:t>
            </a:r>
            <a:r>
              <a:rPr lang="en-AU" dirty="0"/>
              <a:t> in kilometres per hour in your booklet</a:t>
            </a:r>
          </a:p>
        </p:txBody>
      </p:sp>
      <p:pic>
        <p:nvPicPr>
          <p:cNvPr id="4" name="Picture 3"/>
          <p:cNvPicPr>
            <a:picLocks noChangeAspect="1"/>
          </p:cNvPicPr>
          <p:nvPr/>
        </p:nvPicPr>
        <p:blipFill>
          <a:blip r:embed="rId2"/>
          <a:stretch>
            <a:fillRect/>
          </a:stretch>
        </p:blipFill>
        <p:spPr>
          <a:xfrm>
            <a:off x="5410200" y="2743200"/>
            <a:ext cx="2163778" cy="30002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18437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308</TotalTime>
  <Words>724</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Tempus Sans ITC</vt:lpstr>
      <vt:lpstr>Organic</vt:lpstr>
      <vt:lpstr>Biotic &amp; Abiotic Elements</vt:lpstr>
      <vt:lpstr>Canopy Cover</vt:lpstr>
      <vt:lpstr>Canopy Cover Procedure</vt:lpstr>
      <vt:lpstr>Humidity</vt:lpstr>
      <vt:lpstr>Humidity Procedure</vt:lpstr>
      <vt:lpstr>Amount of Light(Light intensity)</vt:lpstr>
      <vt:lpstr>Measuring Light Intensity</vt:lpstr>
      <vt:lpstr>Wind direction and speed</vt:lpstr>
      <vt:lpstr>Measuring Wind Speed</vt:lpstr>
      <vt:lpstr>Soil texture procedure</vt:lpstr>
      <vt:lpstr>Soil pH</vt:lpstr>
      <vt:lpstr>Soil pH Procedure</vt:lpstr>
      <vt:lpstr>Soil Moisture procedure</vt:lpstr>
      <vt:lpstr>Slope</vt:lpstr>
      <vt:lpstr>Clinometer procedure</vt:lpstr>
      <vt:lpstr>Aspect</vt:lpstr>
      <vt:lpstr>Procedure to measure Aspect using a Compass</vt:lpstr>
      <vt:lpstr>Altitude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Abiotic Elements</dc:title>
  <dc:creator>Picton, Cindy</dc:creator>
  <cp:lastModifiedBy>Robyn Darke</cp:lastModifiedBy>
  <cp:revision>29</cp:revision>
  <dcterms:created xsi:type="dcterms:W3CDTF">2011-05-08T01:32:57Z</dcterms:created>
  <dcterms:modified xsi:type="dcterms:W3CDTF">2023-03-08T00:06:00Z</dcterms:modified>
</cp:coreProperties>
</file>